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5"/>
  </p:notesMasterIdLst>
  <p:sldIdLst>
    <p:sldId id="639" r:id="rId2"/>
    <p:sldId id="640" r:id="rId3"/>
    <p:sldId id="64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00"/>
    <a:srgbClr val="9B2D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706" autoAdjust="0"/>
  </p:normalViewPr>
  <p:slideViewPr>
    <p:cSldViewPr snapToGrid="0">
      <p:cViewPr varScale="1">
        <p:scale>
          <a:sx n="80" d="100"/>
          <a:sy n="80" d="100"/>
        </p:scale>
        <p:origin x="1450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86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rent" userId="efbb700b7c4874dd" providerId="LiveId" clId="{B22D9DAC-1FBC-4210-84F8-5BD17FE285A7}"/>
    <pc:docChg chg="undo custSel addSld delSld modSld">
      <pc:chgData name="Michael Brent" userId="efbb700b7c4874dd" providerId="LiveId" clId="{B22D9DAC-1FBC-4210-84F8-5BD17FE285A7}" dt="2018-04-12T15:15:22.536" v="250" actId="2696"/>
      <pc:docMkLst>
        <pc:docMk/>
      </pc:docMkLst>
      <pc:sldChg chg="modSp add del">
        <pc:chgData name="Michael Brent" userId="efbb700b7c4874dd" providerId="LiveId" clId="{B22D9DAC-1FBC-4210-84F8-5BD17FE285A7}" dt="2018-04-12T15:15:21.615" v="249" actId="2696"/>
        <pc:sldMkLst>
          <pc:docMk/>
          <pc:sldMk cId="2093470462" sldId="639"/>
        </pc:sldMkLst>
        <pc:spChg chg="mod">
          <ac:chgData name="Michael Brent" userId="efbb700b7c4874dd" providerId="LiveId" clId="{B22D9DAC-1FBC-4210-84F8-5BD17FE285A7}" dt="2018-04-07T17:26:10.982" v="199" actId="1038"/>
          <ac:spMkLst>
            <pc:docMk/>
            <pc:sldMk cId="2093470462" sldId="639"/>
            <ac:spMk id="2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6:59.622" v="213" actId="1038"/>
          <ac:spMkLst>
            <pc:docMk/>
            <pc:sldMk cId="2093470462" sldId="639"/>
            <ac:spMk id="5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06.913" v="226" actId="1038"/>
          <ac:spMkLst>
            <pc:docMk/>
            <pc:sldMk cId="2093470462" sldId="639"/>
            <ac:spMk id="6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6:35.942" v="200" actId="1076"/>
          <ac:spMkLst>
            <pc:docMk/>
            <pc:sldMk cId="2093470462" sldId="639"/>
            <ac:spMk id="7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6:10.982" v="199" actId="1038"/>
          <ac:spMkLst>
            <pc:docMk/>
            <pc:sldMk cId="2093470462" sldId="639"/>
            <ac:spMk id="9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10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11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13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14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15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16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17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18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19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20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21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22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23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23:43.774" v="241" actId="948"/>
          <ac:spMkLst>
            <pc:docMk/>
            <pc:sldMk cId="2093470462" sldId="639"/>
            <ac:spMk id="24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25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26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27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28" creationId="{00000000-0000-0000-0000-000000000000}"/>
          </ac:spMkLst>
        </pc:spChg>
        <pc:spChg chg="mod">
          <ac:chgData name="Michael Brent" userId="efbb700b7c4874dd" providerId="LiveId" clId="{B22D9DAC-1FBC-4210-84F8-5BD17FE285A7}" dt="2018-04-07T17:27:14.431" v="228" actId="1038"/>
          <ac:spMkLst>
            <pc:docMk/>
            <pc:sldMk cId="2093470462" sldId="639"/>
            <ac:spMk id="29" creationId="{00000000-0000-0000-0000-000000000000}"/>
          </ac:spMkLst>
        </pc:spChg>
      </pc:sldChg>
      <pc:sldChg chg="modSp add setBg">
        <pc:chgData name="Michael Brent" userId="efbb700b7c4874dd" providerId="LiveId" clId="{B22D9DAC-1FBC-4210-84F8-5BD17FE285A7}" dt="2018-04-12T14:23:28.628" v="240" actId="948"/>
        <pc:sldMkLst>
          <pc:docMk/>
          <pc:sldMk cId="1853640358" sldId="640"/>
        </pc:sldMkLst>
        <pc:spChg chg="mod">
          <ac:chgData name="Michael Brent" userId="efbb700b7c4874dd" providerId="LiveId" clId="{B22D9DAC-1FBC-4210-84F8-5BD17FE285A7}" dt="2018-04-12T14:23:28.628" v="240" actId="948"/>
          <ac:spMkLst>
            <pc:docMk/>
            <pc:sldMk cId="1853640358" sldId="640"/>
            <ac:spMk id="24" creationId="{00000000-0000-0000-0000-000000000000}"/>
          </ac:spMkLst>
        </pc:spChg>
      </pc:sldChg>
      <pc:sldChg chg="modSp add del">
        <pc:chgData name="Michael Brent" userId="efbb700b7c4874dd" providerId="LiveId" clId="{B22D9DAC-1FBC-4210-84F8-5BD17FE285A7}" dt="2018-04-12T15:15:22.536" v="250" actId="2696"/>
        <pc:sldMkLst>
          <pc:docMk/>
          <pc:sldMk cId="415915840" sldId="641"/>
        </pc:sldMkLst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2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5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6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7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9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10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11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13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14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15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16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17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18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19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20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21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22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23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23:54.205" v="242" actId="948"/>
          <ac:spMkLst>
            <pc:docMk/>
            <pc:sldMk cId="415915840" sldId="641"/>
            <ac:spMk id="24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25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26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27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28" creationId="{00000000-0000-0000-0000-000000000000}"/>
          </ac:spMkLst>
        </pc:spChg>
        <pc:spChg chg="mod">
          <ac:chgData name="Michael Brent" userId="efbb700b7c4874dd" providerId="LiveId" clId="{B22D9DAC-1FBC-4210-84F8-5BD17FE285A7}" dt="2018-04-12T14:11:45.924" v="238" actId="207"/>
          <ac:spMkLst>
            <pc:docMk/>
            <pc:sldMk cId="415915840" sldId="641"/>
            <ac:spMk id="2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41D22-8CEE-4CF6-B926-932EE0DF846E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52509-A32D-43DB-BA32-3350156878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985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End after brief</a:t>
            </a:r>
            <a:r>
              <a:rPr lang="en-US" baseline="0" dirty="0"/>
              <a:t> look at the next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52509-A32D-43DB-BA32-3350156878A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595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End after brief</a:t>
            </a:r>
            <a:r>
              <a:rPr lang="en-US" baseline="0" dirty="0"/>
              <a:t> look at the next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52509-A32D-43DB-BA32-3350156878A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427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End after brief</a:t>
            </a:r>
            <a:r>
              <a:rPr lang="en-US" baseline="0" dirty="0"/>
              <a:t> look at the next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52509-A32D-43DB-BA32-3350156878A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37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b="1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838200"/>
            <a:ext cx="4038600" cy="5029200"/>
          </a:xfrm>
        </p:spPr>
        <p:txBody>
          <a:bodyPr>
            <a:noAutofit/>
          </a:bodyPr>
          <a:lstStyle>
            <a:lvl1pPr>
              <a:buNone/>
              <a:defRPr sz="2200" b="1">
                <a:solidFill>
                  <a:schemeClr val="tx1"/>
                </a:solidFill>
              </a:defRPr>
            </a:lvl1pPr>
            <a:lvl2pPr marL="0" indent="0">
              <a:buNone/>
              <a:defRPr b="1">
                <a:solidFill>
                  <a:schemeClr val="tx1"/>
                </a:solidFill>
              </a:defRPr>
            </a:lvl2pPr>
            <a:lvl3pPr marL="0" indent="0">
              <a:buNone/>
              <a:defRPr b="1">
                <a:solidFill>
                  <a:schemeClr val="tx1"/>
                </a:solidFill>
              </a:defRPr>
            </a:lvl3pPr>
            <a:lvl4pPr marL="0" indent="0">
              <a:buNone/>
              <a:defRPr b="1">
                <a:solidFill>
                  <a:schemeClr val="tx1"/>
                </a:solidFill>
              </a:defRPr>
            </a:lvl4pPr>
            <a:lvl5pPr marL="0" indent="0">
              <a:buNone/>
              <a:defRPr b="1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 rtlCol="0" anchor="b" anchorCtr="0">
            <a:normAutofit/>
          </a:bodyPr>
          <a:lstStyle>
            <a:lvl1pPr>
              <a:defRPr sz="2600" b="1" i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5" name="Content Placeholder 8"/>
          <p:cNvSpPr>
            <a:spLocks noGrp="1"/>
          </p:cNvSpPr>
          <p:nvPr>
            <p:ph idx="10"/>
          </p:nvPr>
        </p:nvSpPr>
        <p:spPr>
          <a:xfrm>
            <a:off x="4648200" y="838200"/>
            <a:ext cx="4038600" cy="5029200"/>
          </a:xfrm>
        </p:spPr>
        <p:txBody>
          <a:bodyPr>
            <a:noAutofit/>
          </a:bodyPr>
          <a:lstStyle>
            <a:lvl1pPr>
              <a:buNone/>
              <a:defRPr sz="2200" b="1">
                <a:solidFill>
                  <a:schemeClr val="tx1"/>
                </a:solidFill>
              </a:defRPr>
            </a:lvl1pPr>
            <a:lvl2pPr marL="0" indent="0">
              <a:buNone/>
              <a:defRPr b="1">
                <a:solidFill>
                  <a:schemeClr val="tx1"/>
                </a:solidFill>
              </a:defRPr>
            </a:lvl2pPr>
            <a:lvl3pPr marL="0" indent="0">
              <a:buNone/>
              <a:defRPr b="1">
                <a:solidFill>
                  <a:schemeClr val="tx1"/>
                </a:solidFill>
              </a:defRPr>
            </a:lvl3pPr>
            <a:lvl4pPr marL="0" indent="0">
              <a:buNone/>
              <a:defRPr b="1">
                <a:solidFill>
                  <a:schemeClr val="tx1"/>
                </a:solidFill>
              </a:defRPr>
            </a:lvl4pPr>
            <a:lvl5pPr marL="0" indent="0">
              <a:buNone/>
              <a:defRPr b="1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200" y="760412"/>
            <a:ext cx="8229600" cy="1588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15"/>
          <p:cNvSpPr>
            <a:spLocks noGrp="1"/>
          </p:cNvSpPr>
          <p:nvPr>
            <p:ph type="sldNum" sz="quarter" idx="11"/>
          </p:nvPr>
        </p:nvSpPr>
        <p:spPr>
          <a:xfrm>
            <a:off x="8305800" y="6096000"/>
            <a:ext cx="6096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8"/>
          <p:cNvSpPr>
            <a:spLocks noGrp="1"/>
          </p:cNvSpPr>
          <p:nvPr>
            <p:ph idx="12"/>
          </p:nvPr>
        </p:nvSpPr>
        <p:spPr>
          <a:xfrm>
            <a:off x="1600200" y="1981200"/>
            <a:ext cx="6934200" cy="44958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ClrTx/>
              <a:buFont typeface="+mj-lt"/>
              <a:buNone/>
              <a:defRPr sz="2400" b="1" baseline="0">
                <a:solidFill>
                  <a:schemeClr val="tx1"/>
                </a:solidFill>
              </a:defRPr>
            </a:lvl1pPr>
            <a:lvl2pPr marL="0" indent="0">
              <a:buNone/>
              <a:defRPr>
                <a:solidFill>
                  <a:schemeClr val="tx1"/>
                </a:solidFill>
              </a:defRPr>
            </a:lvl2pPr>
            <a:lvl3pPr marL="0" indent="0">
              <a:buNone/>
              <a:defRPr>
                <a:solidFill>
                  <a:schemeClr val="tx1"/>
                </a:solidFill>
              </a:defRPr>
            </a:lvl3pPr>
            <a:lvl4pPr marL="0" indent="0">
              <a:buNone/>
              <a:defRPr>
                <a:solidFill>
                  <a:schemeClr val="tx1"/>
                </a:solidFill>
              </a:defRPr>
            </a:lvl4pPr>
            <a:lvl5pPr marL="0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chemeClr val="tx2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3776" y="367666"/>
            <a:ext cx="8568000" cy="1080000"/>
          </a:xfrm>
          <a:prstGeom prst="roundRect">
            <a:avLst/>
          </a:prstGeom>
          <a:ln>
            <a:noFill/>
          </a:ln>
          <a:effectLst>
            <a:outerShdw blurRad="94996" algn="ctr" rotWithShape="0">
              <a:schemeClr val="tx1">
                <a:alpha val="50000"/>
              </a:scheme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200" b="1" dirty="0">
                <a:solidFill>
                  <a:schemeClr val="tx1"/>
                </a:solidFill>
              </a:rPr>
              <a:t>Paul’s Letter to the Romans</a:t>
            </a: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A proclamation of the gospel of Jesus Christ to Establish and Transform those who believe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57717" y="1518782"/>
            <a:ext cx="6156000" cy="1440000"/>
          </a:xfrm>
          <a:prstGeom prst="roundRect">
            <a:avLst/>
          </a:prstGeom>
          <a:ln>
            <a:noFill/>
          </a:ln>
          <a:effectLst>
            <a:outerShdw blurRad="95000" algn="tl" rotWithShape="0">
              <a:srgbClr val="000000">
                <a:alpha val="50000"/>
              </a:srgb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</a:rPr>
              <a:t>The Righteousness of God Revealed</a:t>
            </a:r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</a:rPr>
              <a:t>1:18-11:36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176249" y="1518782"/>
            <a:ext cx="936000" cy="1440000"/>
          </a:xfrm>
          <a:prstGeom prst="roundRect">
            <a:avLst/>
          </a:prstGeom>
          <a:ln>
            <a:noFill/>
          </a:ln>
          <a:effectLst>
            <a:outerShdw blurRad="95000" algn="tl" rotWithShape="0">
              <a:srgbClr val="000000">
                <a:alpha val="50000"/>
              </a:srgb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</a:rPr>
              <a:t>A Living Sacrifice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</a:rPr>
              <a:t>12:1-15:13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196870" y="1511494"/>
            <a:ext cx="648000" cy="1440000"/>
          </a:xfrm>
          <a:prstGeom prst="roundRect">
            <a:avLst/>
          </a:prstGeom>
          <a:ln>
            <a:noFill/>
          </a:ln>
          <a:effectLst>
            <a:outerShdw blurRad="95000" algn="tl" rotWithShape="0">
              <a:srgbClr val="000000">
                <a:alpha val="50000"/>
              </a:srgb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</a:rPr>
              <a:t>Concl 15:14-16:27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23554" y="1511494"/>
            <a:ext cx="576000" cy="1440000"/>
          </a:xfrm>
          <a:prstGeom prst="roundRect">
            <a:avLst/>
          </a:prstGeom>
          <a:ln>
            <a:noFill/>
          </a:ln>
          <a:effectLst>
            <a:outerShdw blurRad="95000" algn="tl" rotWithShape="0">
              <a:srgbClr val="000000">
                <a:alpha val="50000"/>
              </a:srgb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Intro 1:1-17</a:t>
            </a:r>
          </a:p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80704" y="3035903"/>
            <a:ext cx="1512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endParaRPr lang="en-US" sz="1600" dirty="0">
              <a:solidFill>
                <a:schemeClr val="tx1"/>
              </a:solidFill>
            </a:endParaRP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God justifies by faith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1:18-4:25</a:t>
            </a:r>
          </a:p>
          <a:p>
            <a:pPr lvl="0"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948704" y="3031549"/>
            <a:ext cx="352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1600" dirty="0">
                <a:solidFill>
                  <a:schemeClr val="tx1"/>
                </a:solidFill>
              </a:rPr>
              <a:t>God empowers </a:t>
            </a: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in grace</a:t>
            </a: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5-8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542823" y="3031549"/>
            <a:ext cx="2592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1600" dirty="0">
                <a:solidFill>
                  <a:schemeClr val="tx1"/>
                </a:solidFill>
              </a:rPr>
              <a:t>God includes </a:t>
            </a: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through mercy</a:t>
            </a: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9-11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86404" y="4542665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lvl="0" algn="ctr">
              <a:lnSpc>
                <a:spcPct val="70000"/>
              </a:lnSpc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</a:rPr>
              <a:t>Indictment  1b-3a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06984" y="4548395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Verdict</a:t>
            </a:r>
          </a:p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3b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408515" y="4547020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Precedent </a:t>
            </a:r>
          </a:p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952242" y="4542666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Secure Hope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5a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457339" y="4650605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Adam v. Jesus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5b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968394" y="4768629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Under Grace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479450" y="4879548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New Way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7a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997610" y="4762900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Under Law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7b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510040" y="4650605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Flesh v. Spirit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8a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012158" y="4533957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Secure Hope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8b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530318" y="4542665"/>
            <a:ext cx="1296000" cy="72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Israel’s Presumption</a:t>
            </a:r>
          </a:p>
          <a:p>
            <a:pPr lvl="0" algn="ctr">
              <a:lnSpc>
                <a:spcPct val="70000"/>
              </a:lnSpc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</a:rPr>
              <a:t>9-10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63874" y="4538311"/>
            <a:ext cx="1296000" cy="72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>
              <a:lnSpc>
                <a:spcPct val="70000"/>
              </a:lnSpc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</a:rPr>
              <a:t>God’s Plan</a:t>
            </a:r>
          </a:p>
          <a:p>
            <a:pPr lvl="0" algn="ctr">
              <a:lnSpc>
                <a:spcPct val="70000"/>
              </a:lnSpc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539614" y="5300769"/>
            <a:ext cx="612000" cy="90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Missed mercy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202152" y="5296415"/>
            <a:ext cx="612000" cy="90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Missed faith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875002" y="5296414"/>
            <a:ext cx="612000" cy="90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Current remnant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537540" y="5292060"/>
            <a:ext cx="612000" cy="90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Future revival</a:t>
            </a:r>
          </a:p>
        </p:txBody>
      </p:sp>
    </p:spTree>
    <p:extLst>
      <p:ext uri="{BB962C8B-B14F-4D97-AF65-F5344CB8AC3E}">
        <p14:creationId xmlns:p14="http://schemas.microsoft.com/office/powerpoint/2010/main" val="209347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3776" y="367666"/>
            <a:ext cx="8568000" cy="1080000"/>
          </a:xfrm>
          <a:prstGeom prst="roundRect">
            <a:avLst/>
          </a:prstGeom>
          <a:ln>
            <a:noFill/>
          </a:ln>
          <a:effectLst>
            <a:outerShdw blurRad="94996" algn="ctr" rotWithShape="0">
              <a:schemeClr val="tx1">
                <a:alpha val="50000"/>
              </a:scheme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200" b="1" dirty="0">
                <a:solidFill>
                  <a:schemeClr val="tx1"/>
                </a:solidFill>
              </a:rPr>
              <a:t>Paul’s Letter to the Romans</a:t>
            </a: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A proclamation of the gospel of Jesus Christ to Establish and Transform those who believe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57717" y="1518782"/>
            <a:ext cx="6156000" cy="1440000"/>
          </a:xfrm>
          <a:prstGeom prst="roundRect">
            <a:avLst/>
          </a:prstGeom>
          <a:ln>
            <a:noFill/>
          </a:ln>
          <a:effectLst>
            <a:outerShdw blurRad="95000" algn="tl" rotWithShape="0">
              <a:srgbClr val="000000">
                <a:alpha val="50000"/>
              </a:srgb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</a:rPr>
              <a:t>The Righteousness of God Revealed</a:t>
            </a:r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</a:rPr>
              <a:t>1:18-11:36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176249" y="1518782"/>
            <a:ext cx="936000" cy="1440000"/>
          </a:xfrm>
          <a:prstGeom prst="roundRect">
            <a:avLst/>
          </a:prstGeom>
          <a:ln>
            <a:noFill/>
          </a:ln>
          <a:effectLst>
            <a:outerShdw blurRad="95000" algn="tl" rotWithShape="0">
              <a:srgbClr val="000000">
                <a:alpha val="50000"/>
              </a:srgb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</a:rPr>
              <a:t>A Living Sacrifice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</a:rPr>
              <a:t>12:1-15:13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196870" y="1511494"/>
            <a:ext cx="648000" cy="1440000"/>
          </a:xfrm>
          <a:prstGeom prst="roundRect">
            <a:avLst/>
          </a:prstGeom>
          <a:ln>
            <a:noFill/>
          </a:ln>
          <a:effectLst>
            <a:outerShdw blurRad="95000" algn="tl" rotWithShape="0">
              <a:srgbClr val="000000">
                <a:alpha val="50000"/>
              </a:srgb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</a:rPr>
              <a:t>Concl 15:14-16:27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23554" y="1511494"/>
            <a:ext cx="576000" cy="1440000"/>
          </a:xfrm>
          <a:prstGeom prst="roundRect">
            <a:avLst/>
          </a:prstGeom>
          <a:ln>
            <a:noFill/>
          </a:ln>
          <a:effectLst>
            <a:outerShdw blurRad="95000" algn="tl" rotWithShape="0">
              <a:srgbClr val="000000">
                <a:alpha val="50000"/>
              </a:srgb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Intro 1:1-17</a:t>
            </a:r>
          </a:p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80704" y="3035903"/>
            <a:ext cx="1512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endParaRPr lang="en-US" sz="1600" dirty="0">
              <a:solidFill>
                <a:schemeClr val="tx1"/>
              </a:solidFill>
            </a:endParaRP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God justifies by faith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1:18-4:25</a:t>
            </a:r>
          </a:p>
          <a:p>
            <a:pPr lvl="0"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948704" y="3031549"/>
            <a:ext cx="352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1600" dirty="0">
                <a:solidFill>
                  <a:schemeClr val="tx1"/>
                </a:solidFill>
              </a:rPr>
              <a:t>God empowers </a:t>
            </a: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in grace</a:t>
            </a: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5-8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542823" y="3031549"/>
            <a:ext cx="2592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1600" dirty="0">
                <a:solidFill>
                  <a:schemeClr val="tx1"/>
                </a:solidFill>
              </a:rPr>
              <a:t>God includes </a:t>
            </a: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through mercy</a:t>
            </a: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9-11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86404" y="4542665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lvl="0" algn="ctr">
              <a:lnSpc>
                <a:spcPct val="70000"/>
              </a:lnSpc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</a:rPr>
              <a:t>Indictment  1b-3a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06984" y="4548395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Verdict</a:t>
            </a:r>
          </a:p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3b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408515" y="4547020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Precedent </a:t>
            </a:r>
          </a:p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952242" y="4542666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Secure Hope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5a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457339" y="4650605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Adam v. Jesus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5b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968394" y="4768629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Under Grace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479450" y="4879548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New Way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7a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997610" y="4762900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Under Law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7b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510040" y="4650605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Flesh v. Spirit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8a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012158" y="4533957"/>
            <a:ext cx="468000" cy="144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Secure Hope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8b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530318" y="4542665"/>
            <a:ext cx="1296000" cy="72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Israel’s Presumption</a:t>
            </a:r>
          </a:p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9-10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63874" y="4538311"/>
            <a:ext cx="1296000" cy="72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>
              <a:lnSpc>
                <a:spcPct val="70000"/>
              </a:lnSpc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</a:rPr>
              <a:t>God’s Plan</a:t>
            </a:r>
          </a:p>
          <a:p>
            <a:pPr lvl="0" algn="ctr">
              <a:lnSpc>
                <a:spcPct val="70000"/>
              </a:lnSpc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539614" y="5300769"/>
            <a:ext cx="612000" cy="90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Missed mercy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202152" y="5296415"/>
            <a:ext cx="612000" cy="90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Missed faith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875002" y="5296414"/>
            <a:ext cx="612000" cy="90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Current remnant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537540" y="5292060"/>
            <a:ext cx="612000" cy="900000"/>
          </a:xfrm>
          <a:prstGeom prst="round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Future revival</a:t>
            </a:r>
          </a:p>
        </p:txBody>
      </p:sp>
    </p:spTree>
    <p:extLst>
      <p:ext uri="{BB962C8B-B14F-4D97-AF65-F5344CB8AC3E}">
        <p14:creationId xmlns:p14="http://schemas.microsoft.com/office/powerpoint/2010/main" val="1853640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3776" y="367666"/>
            <a:ext cx="8568000" cy="108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94996" algn="ctr" rotWithShape="0">
              <a:schemeClr val="tx1">
                <a:alpha val="50000"/>
              </a:scheme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200" b="1" dirty="0">
                <a:solidFill>
                  <a:schemeClr val="tx1"/>
                </a:solidFill>
              </a:rPr>
              <a:t>Paul’s Letter to the Romans</a:t>
            </a: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A proclamation of the gospel of Jesus Christ to Establish and Transform those who believe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57717" y="1518782"/>
            <a:ext cx="6156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95000" algn="tl" rotWithShape="0">
              <a:srgbClr val="000000">
                <a:alpha val="50000"/>
              </a:srgb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</a:rPr>
              <a:t>The Righteousness of God Revealed</a:t>
            </a:r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</a:rPr>
              <a:t>1:18-11:36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176249" y="1518782"/>
            <a:ext cx="936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95000" algn="tl" rotWithShape="0">
              <a:srgbClr val="000000">
                <a:alpha val="50000"/>
              </a:srgb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</a:rPr>
              <a:t>A Living Sacrifice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</a:rPr>
              <a:t>12:1-15:13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196870" y="1511494"/>
            <a:ext cx="648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95000" algn="tl" rotWithShape="0">
              <a:srgbClr val="000000">
                <a:alpha val="50000"/>
              </a:srgb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</a:rPr>
              <a:t>Concl 15:14-16:27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23554" y="1511494"/>
            <a:ext cx="576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95000" algn="tl" rotWithShape="0">
              <a:srgbClr val="000000">
                <a:alpha val="50000"/>
              </a:srgb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Intro 1:1-17</a:t>
            </a:r>
          </a:p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80704" y="3035903"/>
            <a:ext cx="1512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endParaRPr lang="en-US" sz="1600" dirty="0">
              <a:solidFill>
                <a:schemeClr val="tx1"/>
              </a:solidFill>
            </a:endParaRP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God justifies by faith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1:18-4:25</a:t>
            </a:r>
          </a:p>
          <a:p>
            <a:pPr lvl="0"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948704" y="3031549"/>
            <a:ext cx="3528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1600" dirty="0">
                <a:solidFill>
                  <a:schemeClr val="tx1"/>
                </a:solidFill>
              </a:rPr>
              <a:t>God empowers </a:t>
            </a: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in grace</a:t>
            </a: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5-8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542823" y="3031549"/>
            <a:ext cx="2592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1600" dirty="0">
                <a:solidFill>
                  <a:schemeClr val="tx1"/>
                </a:solidFill>
              </a:rPr>
              <a:t>God includes </a:t>
            </a: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through mercy</a:t>
            </a: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9-11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86404" y="4542665"/>
            <a:ext cx="468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lvl="0" algn="ctr">
              <a:lnSpc>
                <a:spcPct val="70000"/>
              </a:lnSpc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</a:rPr>
              <a:t>Indictment  1b-3a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06984" y="4548395"/>
            <a:ext cx="468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Verdict</a:t>
            </a:r>
          </a:p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3b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408515" y="4547020"/>
            <a:ext cx="468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Precedent </a:t>
            </a:r>
          </a:p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952242" y="4542666"/>
            <a:ext cx="468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Secure Hope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5a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457339" y="4650605"/>
            <a:ext cx="468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Adam v. Jesus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5b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968394" y="4768629"/>
            <a:ext cx="468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Under Grace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479450" y="4879548"/>
            <a:ext cx="468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New Way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7a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997610" y="4762900"/>
            <a:ext cx="468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Under Law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7b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510040" y="4650605"/>
            <a:ext cx="468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Flesh v. Spirit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8a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012158" y="4533957"/>
            <a:ext cx="468000" cy="144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Secure Hope</a:t>
            </a:r>
          </a:p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8b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530318" y="4542665"/>
            <a:ext cx="1296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Israel’s Presumption</a:t>
            </a:r>
          </a:p>
          <a:p>
            <a:pPr lvl="0" algn="ctr">
              <a:lnSpc>
                <a:spcPct val="70000"/>
              </a:lnSpc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</a:rPr>
              <a:t>9-10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63874" y="4538311"/>
            <a:ext cx="1296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>
              <a:lnSpc>
                <a:spcPct val="70000"/>
              </a:lnSpc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</a:rPr>
              <a:t>God’s Plan</a:t>
            </a:r>
          </a:p>
          <a:p>
            <a:pPr lvl="0" algn="ctr">
              <a:lnSpc>
                <a:spcPct val="70000"/>
              </a:lnSpc>
              <a:spcAft>
                <a:spcPct val="35000"/>
              </a:spcAft>
            </a:pPr>
            <a:r>
              <a:rPr lang="en-US" sz="1600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539614" y="5300769"/>
            <a:ext cx="612000" cy="90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lvl="0"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Missed mercy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202152" y="5296415"/>
            <a:ext cx="612000" cy="90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Missed faith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875002" y="5296414"/>
            <a:ext cx="612000" cy="90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Current remnant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537540" y="5292060"/>
            <a:ext cx="612000" cy="90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>
              <a:lnSpc>
                <a:spcPct val="70000"/>
              </a:lnSpc>
            </a:pPr>
            <a:r>
              <a:rPr lang="en-US" sz="1600" dirty="0">
                <a:solidFill>
                  <a:schemeClr val="tx1"/>
                </a:solidFill>
              </a:rPr>
              <a:t>Future revival</a:t>
            </a:r>
          </a:p>
        </p:txBody>
      </p:sp>
    </p:spTree>
    <p:extLst>
      <p:ext uri="{BB962C8B-B14F-4D97-AF65-F5344CB8AC3E}">
        <p14:creationId xmlns:p14="http://schemas.microsoft.com/office/powerpoint/2010/main" val="4159158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16286</TotalTime>
  <Words>312</Words>
  <Application>Microsoft Office PowerPoint</Application>
  <PresentationFormat>On-screen Show (4:3)</PresentationFormat>
  <Paragraphs>138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Constantia</vt:lpstr>
      <vt:lpstr>Wingdings 2</vt:lpstr>
      <vt:lpstr>Paper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Romans overview</dc:title>
  <dc:creator>Michael</dc:creator>
  <cp:lastModifiedBy>Michael Brent</cp:lastModifiedBy>
  <cp:revision>160</cp:revision>
  <dcterms:created xsi:type="dcterms:W3CDTF">2006-08-16T00:00:00Z</dcterms:created>
  <dcterms:modified xsi:type="dcterms:W3CDTF">2018-04-12T15:15:25Z</dcterms:modified>
</cp:coreProperties>
</file>